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5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6" r:id="rId21"/>
  </p:sldIdLst>
  <p:sldSz cx="12192000" cy="6858000"/>
  <p:notesSz cx="9931400" cy="6797675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-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3ACB0E-D35E-4931-9365-10183FB078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1D8D2B-84BD-487C-8DA0-2911608C04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6100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3857CB8F-AC3E-4433-9C03-187B08376C61}" type="datetime8">
              <a:rPr lang="ar-SY" smtClean="0"/>
              <a:t>07 كانون الأول، 22</a:t>
            </a:fld>
            <a:endParaRPr lang="ar-S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7C510-8562-466C-86F8-F9E5BA7AA1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1C984-58D0-4EED-BF03-82D7E0B147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6100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0F621C87-48DB-4653-8F92-545DB1EFC74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2377769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6100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FD7EC87-2ED4-4F45-AEE2-03273786E9C8}" type="datetime8">
              <a:rPr lang="ar-SY" smtClean="0"/>
              <a:t>07 كانون الأول، 22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3271838"/>
            <a:ext cx="794385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6100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7A1289D2-7AAE-4F40-8123-9B92D684F173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9240694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5206E-9422-8675-E7A3-84623315A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5B181-4920-95D5-BE6E-7F3D50D87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1EFF4-80AB-1562-BC22-E3BF174D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5118C-2781-F1A7-EC88-1F826118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8DC0B-8592-1D62-0A5B-469EEE70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10955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C0CB3-5844-2D79-6101-2E4E207B3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B0074E-04FF-20D6-2EE3-C6C2D86A2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E18A9-4616-DE44-A191-43B67D40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0DE3B-358D-0299-8B51-EC2F20098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2A1E6-1D7D-33E0-F2B1-C191F78B3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0595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9D62E4-35EB-C115-56A6-AB325AD62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0114E7-C982-1662-BE2F-743BAFA42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CFED7-6032-F57E-0127-D7CFAA1F5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4D8DD-A1D9-FB1E-10F4-812E8865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F412A-18D2-C7CD-7075-1CAEB1ACB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7471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0BDA0-19FC-699D-A547-EA8643D89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B8A91-BB25-2A8D-5F8A-3BCF1EE47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186B2-DEFB-B6D1-B8A1-B7F2CC6F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A2304-6275-B9AE-30A9-1DC623FBC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AA553-AD77-BAC6-23C4-56EB77B4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9482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57668-23FD-BBB8-BD54-FAFFAC38B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FC724-2C17-EDCC-A883-D470720D0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08D08-08B4-1296-0CED-E384698C9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6AF98-C011-8A5E-8E6A-D9322B2F7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FFDA6-F79F-FD6D-35CB-05D3733A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22277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1DB6-5EA4-2ED6-1AC0-C707F8FB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C2565-A432-E387-C384-F5B672BAB2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5F2F96-A9AA-57A9-F695-F97D96941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60EBB-ACB3-F6DE-8D83-217C01AB2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57850-C49D-85E5-DD16-78D945441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EF20A-7A15-7BE9-9BDF-8CDE73256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6916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177C6-048C-F3BF-AB56-12522C89F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2FAF6-9F43-CB80-2C81-4FB67E55C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C1144-A054-9793-3486-B7D46197F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66435A-9AF6-D577-BF3E-8943F930F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782AD5-44C5-9ED9-D167-35BE034627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68300F-3E5F-0EF5-0E18-9E667EC84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A2CAC9-676E-7EFD-85F7-A8D3D885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8269B9-79C6-7DDE-7896-52E47456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5576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AA757-A2C0-9D7E-74E6-659C113BC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47D922-115B-4183-4190-7881DEAAE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97ED7-1FDB-183D-34CC-A080C857D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E45C2-45FA-9385-AD4F-6AC075CE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86457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D1D4C6-BAD8-2CD8-8A3A-279628D52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2D938-566B-AFCB-E4DE-A013F093B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7EE51-D2C0-46D4-0505-510D35AD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1A7662-2528-D597-7545-D18BEE69FE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2" y="5910793"/>
            <a:ext cx="1205345" cy="770256"/>
          </a:xfrm>
          <a:prstGeom prst="rect">
            <a:avLst/>
          </a:prstGeom>
        </p:spPr>
      </p:pic>
      <p:grpSp>
        <p:nvGrpSpPr>
          <p:cNvPr id="6" name="Graphic 4">
            <a:extLst>
              <a:ext uri="{FF2B5EF4-FFF2-40B4-BE49-F238E27FC236}">
                <a16:creationId xmlns:a16="http://schemas.microsoft.com/office/drawing/2014/main" id="{2DA4C019-F2A6-BCE0-651C-DD025061EAF2}"/>
              </a:ext>
            </a:extLst>
          </p:cNvPr>
          <p:cNvGrpSpPr/>
          <p:nvPr userDrawn="1"/>
        </p:nvGrpSpPr>
        <p:grpSpPr>
          <a:xfrm rot="5400000">
            <a:off x="5943588" y="1201916"/>
            <a:ext cx="9492503" cy="3004324"/>
            <a:chOff x="3296773" y="0"/>
            <a:chExt cx="9324052" cy="2314937"/>
          </a:xfrm>
          <a:solidFill>
            <a:schemeClr val="bg1">
              <a:lumMod val="50000"/>
              <a:alpha val="56000"/>
            </a:schemeClr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9A83C02-DEB9-8001-9892-F8FD5E0DDDFA}"/>
                </a:ext>
              </a:extLst>
            </p:cNvPr>
            <p:cNvSpPr/>
            <p:nvPr/>
          </p:nvSpPr>
          <p:spPr>
            <a:xfrm>
              <a:off x="10715503" y="0"/>
              <a:ext cx="1892461" cy="2327797"/>
            </a:xfrm>
            <a:custGeom>
              <a:avLst/>
              <a:gdLst>
                <a:gd name="connsiteX0" fmla="*/ 1478344 w 1892461"/>
                <a:gd name="connsiteY0" fmla="*/ 2327798 h 2327797"/>
                <a:gd name="connsiteX1" fmla="*/ 1892461 w 1892461"/>
                <a:gd name="connsiteY1" fmla="*/ 2327798 h 2327797"/>
                <a:gd name="connsiteX2" fmla="*/ 1892461 w 1892461"/>
                <a:gd name="connsiteY2" fmla="*/ 0 h 2327797"/>
                <a:gd name="connsiteX3" fmla="*/ 0 w 1892461"/>
                <a:gd name="connsiteY3" fmla="*/ 0 h 232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2461" h="2327797">
                  <a:moveTo>
                    <a:pt x="1478344" y="2327798"/>
                  </a:moveTo>
                  <a:lnTo>
                    <a:pt x="1892461" y="2327798"/>
                  </a:lnTo>
                  <a:lnTo>
                    <a:pt x="189246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42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A21898B-23D6-8189-F724-64517929A640}"/>
                </a:ext>
              </a:extLst>
            </p:cNvPr>
            <p:cNvSpPr/>
            <p:nvPr/>
          </p:nvSpPr>
          <p:spPr>
            <a:xfrm>
              <a:off x="3296773" y="0"/>
              <a:ext cx="9311191" cy="1163898"/>
            </a:xfrm>
            <a:custGeom>
              <a:avLst/>
              <a:gdLst>
                <a:gd name="connsiteX0" fmla="*/ 9311191 w 9311191"/>
                <a:gd name="connsiteY0" fmla="*/ 1163899 h 1163898"/>
                <a:gd name="connsiteX1" fmla="*/ 0 w 9311191"/>
                <a:gd name="connsiteY1" fmla="*/ 0 h 1163898"/>
                <a:gd name="connsiteX2" fmla="*/ 9311191 w 9311191"/>
                <a:gd name="connsiteY2" fmla="*/ 0 h 116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11191" h="1163898">
                  <a:moveTo>
                    <a:pt x="9311191" y="1163899"/>
                  </a:moveTo>
                  <a:lnTo>
                    <a:pt x="0" y="0"/>
                  </a:lnTo>
                  <a:lnTo>
                    <a:pt x="9311191" y="0"/>
                  </a:lnTo>
                  <a:close/>
                </a:path>
              </a:pathLst>
            </a:custGeom>
            <a:grpFill/>
            <a:ln w="642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168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E0A04-BAF2-27CE-3754-92B19C9EC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83E6-BFF5-5CF3-57B1-F07AC6AE2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34F26-A2CC-0970-5A69-6B8BCCE3E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D759A-4FFB-AD8F-D4A5-EB906040B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24B57D-D5B9-2C87-9C00-9504297DC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EB0C63-BB07-A27B-E2A1-E0E27D7F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18117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40EFA-A8C2-64C5-6DB9-FAA54F2B7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D5F2F5-D1C2-B05C-3CC1-E6024B0FAB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2A22B-58B1-3DB6-FB5E-BBA4A379A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68A33-3DE5-2D34-023D-5A4C23095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F2C3F-0112-DF52-791C-F7FA28CB9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89013-0617-EEB6-BC0D-ABF0E6D14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67124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D08854-D2B9-3F93-8006-1094A2868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72244-A54A-5EF1-4E5E-ECC141CC3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3FE92-08BC-A2C1-DC51-C20302B9D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FE548-9483-464C-9DC2-92C70EAF3078}" type="datetimeFigureOut">
              <a:rPr lang="ar-SY" smtClean="0"/>
              <a:t>14/05/1444</a:t>
            </a:fld>
            <a:endParaRPr 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BC3FF-D376-72A4-20D8-C849E8D6F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36B9D-ECAD-9BBC-7B23-27D208CD7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FDF15-2723-4E5F-9AEA-3BB649929BA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24620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4696B3A-53AC-1DF6-D5CB-D08B27A0F6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368" y="1756884"/>
            <a:ext cx="5233263" cy="3344232"/>
          </a:xfrm>
          <a:prstGeom prst="rect">
            <a:avLst/>
          </a:prstGeom>
        </p:spPr>
      </p:pic>
      <p:grpSp>
        <p:nvGrpSpPr>
          <p:cNvPr id="5" name="Graphic 4">
            <a:extLst>
              <a:ext uri="{FF2B5EF4-FFF2-40B4-BE49-F238E27FC236}">
                <a16:creationId xmlns:a16="http://schemas.microsoft.com/office/drawing/2014/main" id="{DCED586C-3029-1195-C8E8-F079A326DA4D}"/>
              </a:ext>
            </a:extLst>
          </p:cNvPr>
          <p:cNvGrpSpPr/>
          <p:nvPr/>
        </p:nvGrpSpPr>
        <p:grpSpPr>
          <a:xfrm rot="5400000">
            <a:off x="5943588" y="1201916"/>
            <a:ext cx="9492503" cy="3004324"/>
            <a:chOff x="3296773" y="0"/>
            <a:chExt cx="9324052" cy="2314937"/>
          </a:xfrm>
          <a:solidFill>
            <a:schemeClr val="bg1">
              <a:lumMod val="50000"/>
              <a:alpha val="56000"/>
            </a:schemeClr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BDE3DCE-B5E1-E2EE-9C21-B03F940FE855}"/>
                </a:ext>
              </a:extLst>
            </p:cNvPr>
            <p:cNvSpPr/>
            <p:nvPr/>
          </p:nvSpPr>
          <p:spPr>
            <a:xfrm>
              <a:off x="10715503" y="0"/>
              <a:ext cx="1892461" cy="2327797"/>
            </a:xfrm>
            <a:custGeom>
              <a:avLst/>
              <a:gdLst>
                <a:gd name="connsiteX0" fmla="*/ 1478344 w 1892461"/>
                <a:gd name="connsiteY0" fmla="*/ 2327798 h 2327797"/>
                <a:gd name="connsiteX1" fmla="*/ 1892461 w 1892461"/>
                <a:gd name="connsiteY1" fmla="*/ 2327798 h 2327797"/>
                <a:gd name="connsiteX2" fmla="*/ 1892461 w 1892461"/>
                <a:gd name="connsiteY2" fmla="*/ 0 h 2327797"/>
                <a:gd name="connsiteX3" fmla="*/ 0 w 1892461"/>
                <a:gd name="connsiteY3" fmla="*/ 0 h 232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2461" h="2327797">
                  <a:moveTo>
                    <a:pt x="1478344" y="2327798"/>
                  </a:moveTo>
                  <a:lnTo>
                    <a:pt x="1892461" y="2327798"/>
                  </a:lnTo>
                  <a:lnTo>
                    <a:pt x="189246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42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FCD0E4A-4244-822D-D830-F5AE11952F18}"/>
                </a:ext>
              </a:extLst>
            </p:cNvPr>
            <p:cNvSpPr/>
            <p:nvPr/>
          </p:nvSpPr>
          <p:spPr>
            <a:xfrm>
              <a:off x="3296773" y="0"/>
              <a:ext cx="9311191" cy="1163898"/>
            </a:xfrm>
            <a:custGeom>
              <a:avLst/>
              <a:gdLst>
                <a:gd name="connsiteX0" fmla="*/ 9311191 w 9311191"/>
                <a:gd name="connsiteY0" fmla="*/ 1163899 h 1163898"/>
                <a:gd name="connsiteX1" fmla="*/ 0 w 9311191"/>
                <a:gd name="connsiteY1" fmla="*/ 0 h 1163898"/>
                <a:gd name="connsiteX2" fmla="*/ 9311191 w 9311191"/>
                <a:gd name="connsiteY2" fmla="*/ 0 h 116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11191" h="1163898">
                  <a:moveTo>
                    <a:pt x="9311191" y="1163899"/>
                  </a:moveTo>
                  <a:lnTo>
                    <a:pt x="0" y="0"/>
                  </a:lnTo>
                  <a:lnTo>
                    <a:pt x="9311191" y="0"/>
                  </a:lnTo>
                  <a:close/>
                </a:path>
              </a:pathLst>
            </a:custGeom>
            <a:grpFill/>
            <a:ln w="642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7361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2D085ED-2B27-4272-93B9-974DAA08728D}"/>
              </a:ext>
            </a:extLst>
          </p:cNvPr>
          <p:cNvCxnSpPr/>
          <p:nvPr/>
        </p:nvCxnSpPr>
        <p:spPr>
          <a:xfrm flipV="1">
            <a:off x="-1860884" y="-96253"/>
            <a:ext cx="0" cy="96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9E44CBE-190C-47CF-BE2D-3AB5FB7B3993}"/>
              </a:ext>
            </a:extLst>
          </p:cNvPr>
          <p:cNvSpPr txBox="1"/>
          <p:nvPr/>
        </p:nvSpPr>
        <p:spPr>
          <a:xfrm>
            <a:off x="7255607" y="2267931"/>
            <a:ext cx="373781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800" dirty="0"/>
              <a:t>أساس أخلاقي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F80514-FE3D-43DC-B14F-C73BA5B33E0F}"/>
              </a:ext>
            </a:extLst>
          </p:cNvPr>
          <p:cNvSpPr txBox="1"/>
          <p:nvPr/>
        </p:nvSpPr>
        <p:spPr>
          <a:xfrm>
            <a:off x="614176" y="2332099"/>
            <a:ext cx="530209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800" dirty="0"/>
              <a:t>أساس قانوني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40FF6A-8785-4281-8FAB-DA7BCC2E25DD}"/>
              </a:ext>
            </a:extLst>
          </p:cNvPr>
          <p:cNvSpPr txBox="1"/>
          <p:nvPr/>
        </p:nvSpPr>
        <p:spPr>
          <a:xfrm>
            <a:off x="3444951" y="4838843"/>
            <a:ext cx="530209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800" dirty="0"/>
              <a:t>الموافقة المستنيرة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B45CA41-4EE0-4081-BEE1-31CFCD4247CD}"/>
              </a:ext>
            </a:extLst>
          </p:cNvPr>
          <p:cNvSpPr/>
          <p:nvPr/>
        </p:nvSpPr>
        <p:spPr>
          <a:xfrm rot="7198654">
            <a:off x="7704047" y="3435827"/>
            <a:ext cx="1405139" cy="105948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17871759-04D4-4113-A79B-95E6638C2534}"/>
              </a:ext>
            </a:extLst>
          </p:cNvPr>
          <p:cNvSpPr/>
          <p:nvPr/>
        </p:nvSpPr>
        <p:spPr>
          <a:xfrm rot="3171335">
            <a:off x="3119389" y="3435828"/>
            <a:ext cx="1405139" cy="105948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9E5576-7EE4-C08A-C51D-9E67A379DA67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602721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C3F3E25-2D34-47BF-A515-61F7B543CB73}"/>
              </a:ext>
            </a:extLst>
          </p:cNvPr>
          <p:cNvCxnSpPr/>
          <p:nvPr/>
        </p:nvCxnSpPr>
        <p:spPr>
          <a:xfrm flipV="1">
            <a:off x="-1860884" y="-96253"/>
            <a:ext cx="0" cy="96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F70327A-E9AA-4471-80D7-7DA2E0364AE3}"/>
              </a:ext>
            </a:extLst>
          </p:cNvPr>
          <p:cNvSpPr txBox="1"/>
          <p:nvPr/>
        </p:nvSpPr>
        <p:spPr>
          <a:xfrm>
            <a:off x="933855" y="2868526"/>
            <a:ext cx="10120007" cy="11209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r>
              <a:rPr lang="ar-SA" dirty="0"/>
              <a:t>وبالتالي أصبحت الموافقة المستنيرة ملزمة للعاملين في الكادر الطبي وهنا يمكن القول ببساطة ان </a:t>
            </a:r>
            <a:r>
              <a:rPr lang="ar-SY" dirty="0"/>
              <a:t>الموافقات الجاهزة المطبوعة على إضبارة المريض ليس لها قيمة قانونية، لأنها لا تحقق شروط الموافقة المستنيرة التي تحدثنا عنها.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12026C-6DFE-8922-9559-2D6A2CF32BC5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3152246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29A3FD-3A86-4892-80CA-C98BF328A7D2}"/>
              </a:ext>
            </a:extLst>
          </p:cNvPr>
          <p:cNvSpPr txBox="1"/>
          <p:nvPr/>
        </p:nvSpPr>
        <p:spPr>
          <a:xfrm>
            <a:off x="-1422401" y="2454161"/>
            <a:ext cx="12192001" cy="22289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pPr marL="0" indent="0">
              <a:buNone/>
            </a:pPr>
            <a:r>
              <a:rPr lang="ar-SA" b="1" dirty="0"/>
              <a:t>أنواع الموافقة:</a:t>
            </a:r>
            <a:endParaRPr lang="en-US" b="1" dirty="0"/>
          </a:p>
          <a:p>
            <a:r>
              <a:rPr lang="ar-SA" dirty="0"/>
              <a:t>الموافقة الضمنية </a:t>
            </a:r>
            <a:endParaRPr lang="en-US" dirty="0"/>
          </a:p>
          <a:p>
            <a:r>
              <a:rPr lang="ar-SA" dirty="0"/>
              <a:t>الموافقة الشفوية (الصريحة) </a:t>
            </a:r>
            <a:endParaRPr lang="en-US" dirty="0"/>
          </a:p>
          <a:p>
            <a:r>
              <a:rPr lang="ar-SA" dirty="0"/>
              <a:t>الموافقة المكتوبة (الصريحة)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3F7243-3252-2613-FEC5-4F4FA2D72A74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1100806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F4DF35-CF80-4A19-84E9-51948EC725F5}"/>
              </a:ext>
            </a:extLst>
          </p:cNvPr>
          <p:cNvSpPr txBox="1"/>
          <p:nvPr/>
        </p:nvSpPr>
        <p:spPr>
          <a:xfrm>
            <a:off x="602672" y="2496963"/>
            <a:ext cx="10509116" cy="16749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pPr marL="0" indent="0">
              <a:buNone/>
            </a:pPr>
            <a:r>
              <a:rPr lang="ar-SA" b="1" dirty="0"/>
              <a:t>الموافقة الضمنية:</a:t>
            </a:r>
            <a:endParaRPr lang="en-US" b="1" dirty="0"/>
          </a:p>
          <a:p>
            <a:r>
              <a:rPr lang="ar-SA" dirty="0"/>
              <a:t>إن مجرد توجه المريض لعيادة الطبيب طلبا لمشورته، يعد موافقة ضمنية وخاصة إذا اقترن ذلك بدفع أجور المشورة والمداخلات الطبية المقترحة.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B7BD5E-D8EA-8758-E7EB-81422A77F1D4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898971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53E69F-EA0D-493D-9F41-E34EEC6432A1}"/>
              </a:ext>
            </a:extLst>
          </p:cNvPr>
          <p:cNvSpPr txBox="1"/>
          <p:nvPr/>
        </p:nvSpPr>
        <p:spPr>
          <a:xfrm>
            <a:off x="328352" y="2708550"/>
            <a:ext cx="10830129" cy="16749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pPr marL="0" indent="0">
              <a:buNone/>
            </a:pPr>
            <a:r>
              <a:rPr lang="ar-SA" b="1" dirty="0"/>
              <a:t>الموافقة الشفوية:</a:t>
            </a:r>
            <a:endParaRPr lang="en-US" b="1" dirty="0"/>
          </a:p>
          <a:p>
            <a:r>
              <a:rPr lang="ar-SA" dirty="0"/>
              <a:t>ويلزم أخذها قبل الفحص الشرجي وقبل القيام بأخذ عينات أو فحوصات مختلفة مثل </a:t>
            </a:r>
            <a:r>
              <a:rPr lang="ar-SY" dirty="0"/>
              <a:t>أ</a:t>
            </a:r>
            <a:r>
              <a:rPr lang="ar-SA" dirty="0"/>
              <a:t>خذ عينة من المهبل، أو المستقيم أو عينة من الدم ويفضل وجود شخص ثالث حماية للطبيب من أي ادعاء مثل الممرضة أو سكرتيرة أو أقارب المريض.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D6F589-BEFD-81F7-7D20-07E5269CE9DF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3545955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C3B764-C472-49EB-9811-15A559DEF5C7}"/>
              </a:ext>
            </a:extLst>
          </p:cNvPr>
          <p:cNvSpPr txBox="1"/>
          <p:nvPr/>
        </p:nvSpPr>
        <p:spPr>
          <a:xfrm>
            <a:off x="361869" y="1815739"/>
            <a:ext cx="10518844" cy="38909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pPr marL="0" indent="0">
              <a:buNone/>
            </a:pPr>
            <a:r>
              <a:rPr lang="ar-SA" b="1" dirty="0"/>
              <a:t>الموافقة الخطية(الكتابية):</a:t>
            </a:r>
            <a:endParaRPr lang="en-US" b="1" dirty="0"/>
          </a:p>
          <a:p>
            <a:r>
              <a:rPr lang="ar-SA" dirty="0"/>
              <a:t>عند إجراء العمليات الجراحية أو أي تداخلات تشخيصية أو علاجية يلزم معه وضع المريض تحت تأثير التخدير الكلي.</a:t>
            </a:r>
            <a:endParaRPr lang="en-US" dirty="0"/>
          </a:p>
          <a:p>
            <a:r>
              <a:rPr lang="ar-SA" dirty="0"/>
              <a:t>عند إجراء الإجهاض العلاجي:</a:t>
            </a:r>
            <a:r>
              <a:rPr lang="en-US" dirty="0"/>
              <a:t> </a:t>
            </a:r>
            <a:r>
              <a:rPr lang="ar-SA" dirty="0"/>
              <a:t>(إذا كان بقاء الحمل يضر بصحة الأم ضررا جسيما يؤدي للموت).</a:t>
            </a:r>
            <a:endParaRPr lang="en-US" dirty="0"/>
          </a:p>
          <a:p>
            <a:r>
              <a:rPr lang="ar-SA" dirty="0"/>
              <a:t>عند إجراء الكشف الظاهري والفحص الداخلي في حالات الاعتداء الجنسي.</a:t>
            </a:r>
            <a:endParaRPr lang="en-US" dirty="0"/>
          </a:p>
          <a:p>
            <a:r>
              <a:rPr lang="ar-SA" dirty="0"/>
              <a:t>عند الكشف على الضحايا والمتهمين في القضايا الطبية الشرعية والأشخاص المحالين من النيابة للكشف.</a:t>
            </a:r>
            <a:endParaRPr lang="en-US" dirty="0"/>
          </a:p>
          <a:p>
            <a:r>
              <a:rPr lang="ar-SA" dirty="0"/>
              <a:t>أما في حال المرضى فاقدي الوعي أو الغير قادرين على الاستيعاب مثل الحالات العقلية وكذلك المرضى تحت سن البلوغ فيجب الحصول على الموافقة من الآباء أو القائمين على العناية بهم.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9213FA-8492-6E6E-5AA7-E372DE0EE89E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1435243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DD05D7-1A6C-4C5B-973C-163AAAA7AC30}"/>
              </a:ext>
            </a:extLst>
          </p:cNvPr>
          <p:cNvSpPr txBox="1"/>
          <p:nvPr/>
        </p:nvSpPr>
        <p:spPr>
          <a:xfrm>
            <a:off x="482708" y="2064820"/>
            <a:ext cx="10528571" cy="33369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indent="0" algn="r" rtl="1">
              <a:lnSpc>
                <a:spcPct val="200000"/>
              </a:lnSpc>
              <a:buFont typeface="Arial" panose="020B0604020202020204" pitchFamily="34" charset="0"/>
              <a:buNone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r>
              <a:rPr lang="ar-SA" b="1" dirty="0"/>
              <a:t>تذكير: </a:t>
            </a:r>
            <a:r>
              <a:rPr lang="ar-SA" dirty="0"/>
              <a:t>يجب حصول الطبيب في أي إجراء طبي على موافقة المريض الضمنية أو الصريحة (شفوية أو مكتوبة)</a:t>
            </a:r>
            <a:endParaRPr lang="en-US" dirty="0"/>
          </a:p>
          <a:p>
            <a:r>
              <a:rPr lang="ar-SA" dirty="0"/>
              <a:t>من حيث المبدأ: الموافقة الواعية لا تعتبر الموافقة قانونية إلا إذا كان المريض على:</a:t>
            </a:r>
            <a:endParaRPr lang="en-US" dirty="0"/>
          </a:p>
          <a:p>
            <a:pPr marL="800100" lvl="1" indent="-342900" algn="r" rtl="1">
              <a:buFont typeface="+mj-lt"/>
              <a:buAutoNum type="arabicPeriod"/>
            </a:pPr>
            <a:r>
              <a:rPr lang="ar-SA" dirty="0"/>
              <a:t>علم تام بما سيتم إجراؤه من قبل الطبيب.</a:t>
            </a:r>
            <a:endParaRPr lang="en-US" dirty="0"/>
          </a:p>
          <a:p>
            <a:pPr marL="800100" lvl="1" indent="-342900" algn="r" rtl="1">
              <a:buFont typeface="+mj-lt"/>
              <a:buAutoNum type="arabicPeriod"/>
            </a:pPr>
            <a:r>
              <a:rPr lang="ar-SA" dirty="0"/>
              <a:t>علم تام بالمضاعفات المحتملة.</a:t>
            </a:r>
            <a:endParaRPr lang="en-US" dirty="0"/>
          </a:p>
          <a:p>
            <a:pPr marL="800100" lvl="1" indent="-342900" algn="r" rtl="1">
              <a:buFont typeface="+mj-lt"/>
              <a:buAutoNum type="arabicPeriod"/>
            </a:pPr>
            <a:r>
              <a:rPr lang="ar-SA" dirty="0"/>
              <a:t>معرفة بالنتائج المتوقعة من هذا الإجراء (الموافقة الواعية).</a:t>
            </a:r>
            <a:br>
              <a:rPr lang="en-US" dirty="0"/>
            </a:br>
            <a:endParaRPr lang="en-US" dirty="0"/>
          </a:p>
          <a:p>
            <a:r>
              <a:rPr lang="ar-SA" b="1" dirty="0"/>
              <a:t>ملاحظة: </a:t>
            </a:r>
            <a:r>
              <a:rPr lang="ar-SA" dirty="0"/>
              <a:t>لا يلزم أخذ رضا المريض أومن يعوله أو يمثله في الوضع الذي تقتضي فيه حالة المريض التدخل السريع والفوري لإنقاذ حياة المريض</a:t>
            </a:r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D0310F-413C-C449-B2B2-A65A4A24FA28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1849953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8022B6-A27F-41E7-8D94-984980B701FD}"/>
              </a:ext>
            </a:extLst>
          </p:cNvPr>
          <p:cNvSpPr txBox="1"/>
          <p:nvPr/>
        </p:nvSpPr>
        <p:spPr>
          <a:xfrm>
            <a:off x="137917" y="1760530"/>
            <a:ext cx="10903232" cy="33369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indent="0" algn="r" rtl="1">
              <a:lnSpc>
                <a:spcPct val="200000"/>
              </a:lnSpc>
              <a:buFont typeface="Arial" panose="020B0604020202020204" pitchFamily="34" charset="0"/>
              <a:buNone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r>
              <a:rPr lang="ar-SA" b="1" dirty="0"/>
              <a:t>الأسباب التي تبطل موافقة المريض</a:t>
            </a:r>
            <a:r>
              <a:rPr lang="en-US" b="1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ar-SA" dirty="0"/>
              <a:t>عندما تتم الموافقة على إجراء غير قانوني مثل الإجهاض أو الموافقة على نقل عضو وحيد بالجسم.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ar-SA" dirty="0"/>
              <a:t>عند الحصول على الموافقة من شخص غير مخول له إعطاء الموافقة.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ar-SA" dirty="0"/>
              <a:t>إذا تم الحصول على الموافقة عن طريق الغش والخداع.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ar-SA" dirty="0"/>
              <a:t>إذا رفض المريض العلاج: يعفى الطبيب من مسؤولية ترك المريض أو التوقف عن مباشرة العلاج إذا رفض المريض صاحب الأهلية الكاملة أو الرضا الصحيح التدخل الطبي ويشترط إثبات رفض المريض كتابة لتدخل الطبيب</a:t>
            </a:r>
            <a:r>
              <a:rPr lang="ar-SY" dirty="0"/>
              <a:t>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975E9A-C9FB-9423-BF77-4F0D2843192D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1774163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DEB274-0430-4895-91A6-999B119B3852}"/>
              </a:ext>
            </a:extLst>
          </p:cNvPr>
          <p:cNvSpPr txBox="1"/>
          <p:nvPr/>
        </p:nvSpPr>
        <p:spPr>
          <a:xfrm>
            <a:off x="-1503464" y="2697643"/>
            <a:ext cx="12192001" cy="16749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indent="0" algn="r" rtl="1">
              <a:lnSpc>
                <a:spcPct val="200000"/>
              </a:lnSpc>
              <a:buFont typeface="Arial" panose="020B0604020202020204" pitchFamily="34" charset="0"/>
              <a:buNone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r>
              <a:rPr lang="ar-SA" b="1" dirty="0"/>
              <a:t>من الذي له الحق بإعطاء الموافقة للإجراءات الطبية؟</a:t>
            </a:r>
            <a:endParaRPr lang="en-US" b="1" dirty="0"/>
          </a:p>
          <a:p>
            <a:pPr marL="342900" indent="-342900">
              <a:buFont typeface="+mj-lt"/>
              <a:buAutoNum type="arabicPeriod"/>
            </a:pPr>
            <a:r>
              <a:rPr lang="ar-SA" dirty="0"/>
              <a:t>تؤخذ الموافقة من المريض البالغ العاقل الذي يبلغ من العمر 18 عاما ذكرا كان أم أنثى.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ar-SA" dirty="0"/>
              <a:t>تؤخذ الموافقة من ولي أمره الشرعي في حالات (القاصر-المتخلف عقليا-الغائب عن الوعي).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A7EFAC-8AAC-A433-94DF-93C70935D841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3753218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E6BF06-67FA-42BC-B408-E48251A6D648}"/>
              </a:ext>
            </a:extLst>
          </p:cNvPr>
          <p:cNvSpPr txBox="1"/>
          <p:nvPr/>
        </p:nvSpPr>
        <p:spPr>
          <a:xfrm>
            <a:off x="1205345" y="2191097"/>
            <a:ext cx="10529456" cy="27829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indent="0" algn="r" rtl="1">
              <a:lnSpc>
                <a:spcPct val="200000"/>
              </a:lnSpc>
              <a:buFont typeface="Arial" panose="020B0604020202020204" pitchFamily="34" charset="0"/>
              <a:buNone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r>
              <a:rPr lang="ar-SA" b="1" dirty="0"/>
              <a:t>الحالات التي يجب أن يتم الكشف على المريض بدون شرط موافقة المريض:</a:t>
            </a:r>
            <a:endParaRPr lang="en-US" b="1" dirty="0"/>
          </a:p>
          <a:p>
            <a:pPr marL="800100" lvl="1" indent="-3429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/>
              <a:t>الكشف الطبي على من يقومون بالتعامل مع الأطعمة وتحضيرها لاكتشاف الأمراض المعدية.</a:t>
            </a:r>
            <a:endParaRPr lang="en-US" dirty="0"/>
          </a:p>
          <a:p>
            <a:pPr marL="800100" lvl="1" indent="-3429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/>
              <a:t>الكشف الطبي عند الالتحاق بالجامعات والكليات العسكرية ولجنة فحص الموظفين.</a:t>
            </a:r>
            <a:endParaRPr lang="en-US" dirty="0"/>
          </a:p>
          <a:p>
            <a:pPr marL="800100" lvl="1" indent="-3429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/>
              <a:t>عندما يكون التدخل الطبي أو الجراحي ضروريا ويجب إجراؤه لإنقاذ الحياة فالضرورات تبيح المحظورات.</a:t>
            </a:r>
            <a:endParaRPr lang="en-US" dirty="0"/>
          </a:p>
          <a:p>
            <a:pPr marL="800100" lvl="1" indent="-342900" algn="r" rtl="1">
              <a:lnSpc>
                <a:spcPct val="200000"/>
              </a:lnSpc>
              <a:buFont typeface="+mj-lt"/>
              <a:buAutoNum type="arabicPeriod"/>
            </a:pPr>
            <a:r>
              <a:rPr lang="ar-SA" dirty="0"/>
              <a:t>الكشف الطبي على المساجين.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CA136B-79CF-5870-4DC6-942A9311CB20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237174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796B620-9FE5-33E4-AC1F-E29B2599D1E7}"/>
              </a:ext>
            </a:extLst>
          </p:cNvPr>
          <p:cNvSpPr txBox="1"/>
          <p:nvPr/>
        </p:nvSpPr>
        <p:spPr>
          <a:xfrm>
            <a:off x="907473" y="2333345"/>
            <a:ext cx="1037705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5400" b="1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4958E5-D286-4B22-B0E2-93CEA6AEE725}"/>
              </a:ext>
            </a:extLst>
          </p:cNvPr>
          <p:cNvSpPr txBox="1"/>
          <p:nvPr/>
        </p:nvSpPr>
        <p:spPr>
          <a:xfrm>
            <a:off x="3279471" y="3601326"/>
            <a:ext cx="528761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000" dirty="0">
                <a:cs typeface="DecoType Naskh" panose="02010400000000000000" pitchFamily="2" charset="-78"/>
              </a:rPr>
              <a:t>الدكتور غسان فندي</a:t>
            </a:r>
          </a:p>
          <a:p>
            <a:pPr algn="ctr"/>
            <a:r>
              <a:rPr lang="ar-SY" sz="4000" dirty="0">
                <a:cs typeface="DecoType Naskh" panose="02010400000000000000" pitchFamily="2" charset="-78"/>
              </a:rPr>
              <a:t>نقيب أطباء سورية</a:t>
            </a:r>
          </a:p>
        </p:txBody>
      </p:sp>
    </p:spTree>
    <p:extLst>
      <p:ext uri="{BB962C8B-B14F-4D97-AF65-F5344CB8AC3E}">
        <p14:creationId xmlns:p14="http://schemas.microsoft.com/office/powerpoint/2010/main" val="1140345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CD234B-2440-3B4D-A0B6-3506A03C35E9}"/>
              </a:ext>
            </a:extLst>
          </p:cNvPr>
          <p:cNvSpPr txBox="1"/>
          <p:nvPr/>
        </p:nvSpPr>
        <p:spPr>
          <a:xfrm>
            <a:off x="-1" y="2561070"/>
            <a:ext cx="12192001" cy="17358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Y" sz="96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شكراً لإصغائكم</a:t>
            </a:r>
            <a:endParaRPr lang="en-US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487BB9-8878-E92C-38AC-40703772C4A7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113953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0089F7-28A8-4155-841A-D4B2D53EF049}"/>
              </a:ext>
            </a:extLst>
          </p:cNvPr>
          <p:cNvSpPr txBox="1"/>
          <p:nvPr/>
        </p:nvSpPr>
        <p:spPr>
          <a:xfrm>
            <a:off x="1391920" y="2543319"/>
            <a:ext cx="9717066" cy="22390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ct val="200000"/>
              </a:lnSpc>
            </a:pPr>
            <a:r>
              <a:rPr lang="ar-S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كثيراً ما يتم الحديث عن الموافقة المستنيرة في الاخلاقيات الطبية،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لذلك سنقوم في هذه المحاضرة بتوضيح الأساس الأخلاقي للموافقة المستنيرة وسنبين أن الموافقة المستنيرة لها أساس قانوني</a:t>
            </a:r>
          </a:p>
          <a:p>
            <a:pPr algn="r">
              <a:lnSpc>
                <a:spcPct val="200000"/>
              </a:lnSpc>
            </a:pPr>
            <a:r>
              <a:rPr lang="ar-S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وبالتالي فهي ملزمة،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ويجب على الكادر الطبي الحصول عليها من المريض وإلا تعرض الطبيب المعالج لمسؤوليات قانونية أمام المريض إذا رغب بالادعاء عليه لسبب ما.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077CFC-1536-6A13-D056-DF807BD3A932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2583237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9C7216-25E7-4ABF-A940-AF2419EC1BEE}"/>
              </a:ext>
            </a:extLst>
          </p:cNvPr>
          <p:cNvSpPr txBox="1"/>
          <p:nvPr/>
        </p:nvSpPr>
        <p:spPr>
          <a:xfrm>
            <a:off x="-1485522" y="1941511"/>
            <a:ext cx="12192000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algn="r">
              <a:defRPr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defRPr>
            </a:lvl1pPr>
          </a:lstStyle>
          <a:p>
            <a:r>
              <a:rPr lang="ar-SY" sz="1800" dirty="0">
                <a:cs typeface="+mn-cs"/>
              </a:rPr>
              <a:t>تمهيد:</a:t>
            </a:r>
            <a:endParaRPr lang="en-US" sz="1800" dirty="0">
              <a:cs typeface="+mn-cs"/>
            </a:endParaRPr>
          </a:p>
          <a:p>
            <a:r>
              <a:rPr lang="ar-SY" sz="1800" dirty="0">
                <a:cs typeface="+mn-cs"/>
              </a:rPr>
              <a:t>على الممارس الطبي أن يفرق بين ثلاثة مفاهيم:</a:t>
            </a:r>
            <a:endParaRPr lang="en-US" sz="1800" dirty="0">
              <a:cs typeface="+mn-cs"/>
            </a:endParaRPr>
          </a:p>
          <a:p>
            <a:pPr marL="342900" indent="-342900" rtl="1">
              <a:buFont typeface="+mj-lt"/>
              <a:buAutoNum type="arabicPeriod"/>
            </a:pPr>
            <a:r>
              <a:rPr lang="ar-SY" sz="1800" dirty="0">
                <a:cs typeface="+mn-cs"/>
              </a:rPr>
              <a:t>الأخلاق: </a:t>
            </a:r>
            <a:r>
              <a:rPr lang="en-US" sz="1800" dirty="0">
                <a:cs typeface="+mn-cs"/>
              </a:rPr>
              <a:t>Moral </a:t>
            </a:r>
            <a:r>
              <a:rPr lang="ar-SY" sz="1800" dirty="0">
                <a:cs typeface="+mn-cs"/>
              </a:rPr>
              <a:t> </a:t>
            </a:r>
            <a:endParaRPr lang="en-US" sz="1800" dirty="0">
              <a:cs typeface="+mn-cs"/>
            </a:endParaRPr>
          </a:p>
          <a:p>
            <a:pPr marL="342900" indent="-342900" rtl="1">
              <a:buFont typeface="+mj-lt"/>
              <a:buAutoNum type="arabicPeriod"/>
            </a:pPr>
            <a:r>
              <a:rPr lang="ar-SY" sz="1800" dirty="0">
                <a:cs typeface="+mn-cs"/>
              </a:rPr>
              <a:t>الآداب </a:t>
            </a:r>
            <a:r>
              <a:rPr lang="en-US" sz="1800" dirty="0">
                <a:cs typeface="+mn-cs"/>
              </a:rPr>
              <a:t> Ethics </a:t>
            </a:r>
          </a:p>
          <a:p>
            <a:pPr marL="342900" indent="-342900" rtl="1">
              <a:buFont typeface="+mj-lt"/>
              <a:buAutoNum type="arabicPeriod"/>
            </a:pPr>
            <a:r>
              <a:rPr lang="ar-SY" sz="1800" dirty="0">
                <a:cs typeface="+mn-cs"/>
              </a:rPr>
              <a:t>القانون </a:t>
            </a:r>
            <a:r>
              <a:rPr lang="en-US" sz="1800" dirty="0">
                <a:cs typeface="+mn-cs"/>
              </a:rPr>
              <a:t>Law</a:t>
            </a:r>
            <a:r>
              <a:rPr lang="ar-SY" sz="1800" dirty="0">
                <a:cs typeface="+mn-cs"/>
              </a:rPr>
              <a:t>.</a:t>
            </a:r>
            <a:endParaRPr lang="en-US" sz="1800" dirty="0"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048BC1-71A4-1C95-6402-EF423EEDD43C}"/>
              </a:ext>
            </a:extLst>
          </p:cNvPr>
          <p:cNvSpPr txBox="1"/>
          <p:nvPr/>
        </p:nvSpPr>
        <p:spPr>
          <a:xfrm>
            <a:off x="-1971905" y="3840071"/>
            <a:ext cx="12678383" cy="16749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algn="r">
              <a:defRPr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defRPr>
            </a:lvl1pPr>
          </a:lstStyle>
          <a:p>
            <a:pPr marL="457200" indent="-457200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Y" sz="1800" dirty="0">
                <a:cs typeface="+mn-cs"/>
              </a:rPr>
              <a:t>الاخلاق: غير ملزمة، ومخالفتها لا تستوجب فرض عقوبات، وهي خيار شخصي.</a:t>
            </a:r>
            <a:endParaRPr lang="en-US" sz="1800" dirty="0">
              <a:cs typeface="+mn-cs"/>
            </a:endParaRPr>
          </a:p>
          <a:p>
            <a:pPr marL="457200" indent="-457200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Y" sz="1800" dirty="0">
                <a:cs typeface="+mn-cs"/>
              </a:rPr>
              <a:t>الآداب: ملزمة مهنياً، ومخالفتها تستوجب عقوبات مسلكية أو جزائية أو كليهما.</a:t>
            </a:r>
            <a:endParaRPr lang="en-US" sz="1800" dirty="0">
              <a:cs typeface="+mn-cs"/>
            </a:endParaRPr>
          </a:p>
          <a:p>
            <a:pPr marL="457200" indent="-457200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Y" sz="1800" dirty="0">
                <a:cs typeface="+mn-cs"/>
              </a:rPr>
              <a:t>القانون: مخالفته تستوجب عقوبات مدنية أو جزائية أو كليهما.</a:t>
            </a:r>
            <a:endParaRPr lang="en-US" sz="1800" dirty="0"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08AF89-BEAA-3706-C0A3-043FDF0C4AF8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183675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99CC68-007E-4935-A74A-E74089AE73CE}"/>
              </a:ext>
            </a:extLst>
          </p:cNvPr>
          <p:cNvSpPr txBox="1"/>
          <p:nvPr/>
        </p:nvSpPr>
        <p:spPr>
          <a:xfrm>
            <a:off x="918288" y="1214251"/>
            <a:ext cx="9658092" cy="27847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pPr marL="0" indent="0">
              <a:buNone/>
            </a:pPr>
            <a:r>
              <a:rPr lang="ar-SY" dirty="0"/>
              <a:t>وبشكل عام تغير مفهوم الأخلاقيات الصحية والبيولوجية بعد صدور: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ar-SY" dirty="0"/>
              <a:t>وثيقة </a:t>
            </a:r>
            <a:r>
              <a:rPr lang="ar-SY" dirty="0" err="1"/>
              <a:t>نورمبورغ</a:t>
            </a:r>
            <a:r>
              <a:rPr lang="ar-SY" dirty="0"/>
              <a:t> للأخلاقيات الصحية </a:t>
            </a:r>
            <a:r>
              <a:rPr lang="en-US" dirty="0"/>
              <a:t>.1947</a:t>
            </a:r>
          </a:p>
          <a:p>
            <a:pPr>
              <a:buFont typeface="+mj-lt"/>
              <a:buAutoNum type="arabicPeriod"/>
            </a:pPr>
            <a:r>
              <a:rPr lang="ar-SY" dirty="0"/>
              <a:t>إعلان هلسنكي لحقوق الإنسان</a:t>
            </a:r>
            <a:r>
              <a:rPr lang="en-US" dirty="0"/>
              <a:t>1948</a:t>
            </a:r>
            <a:r>
              <a:rPr lang="ar-SY" dirty="0"/>
              <a:t>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ar-SY" dirty="0"/>
              <a:t>الإعلان العالمي لأخلاقيات البيولوجيا وحقوق الإنسان الصادر عن اليونسكو لعام  </a:t>
            </a:r>
            <a:r>
              <a:rPr lang="en-US" dirty="0"/>
              <a:t>  2005 </a:t>
            </a:r>
            <a:r>
              <a:rPr lang="ar-SY" dirty="0"/>
              <a:t>وتعديلاته لعام </a:t>
            </a:r>
            <a:r>
              <a:rPr lang="en-US" dirty="0"/>
              <a:t>2013</a:t>
            </a:r>
            <a:r>
              <a:rPr lang="ar-SY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12367B-86FC-AA1B-7A7C-0CBD6B5B9502}"/>
              </a:ext>
            </a:extLst>
          </p:cNvPr>
          <p:cNvSpPr txBox="1"/>
          <p:nvPr/>
        </p:nvSpPr>
        <p:spPr>
          <a:xfrm>
            <a:off x="-284552" y="3881949"/>
            <a:ext cx="10860932" cy="22289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pPr marL="0" indent="0">
              <a:buNone/>
            </a:pPr>
            <a:r>
              <a:rPr lang="ar-SY" dirty="0"/>
              <a:t>فأصبحت ممارسة المهن الطبية والحيوية تركز على شقين أساسيين: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ar-SY" dirty="0"/>
              <a:t>التقني.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ar-SY" dirty="0"/>
              <a:t>والاخلاقي.</a:t>
            </a:r>
            <a:endParaRPr lang="en-US" dirty="0"/>
          </a:p>
          <a:p>
            <a:r>
              <a:rPr lang="ar-SY" dirty="0"/>
              <a:t>باختصار: الأخلاق أوسع مجالاً من الآداب والقانون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19D5B3-DA67-F625-1D82-B53CAD81808F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308391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DD391C-0EA0-4370-B827-9168E7F27F60}"/>
              </a:ext>
            </a:extLst>
          </p:cNvPr>
          <p:cNvSpPr txBox="1"/>
          <p:nvPr/>
        </p:nvSpPr>
        <p:spPr>
          <a:xfrm>
            <a:off x="812799" y="1764214"/>
            <a:ext cx="10024717" cy="16749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pPr marL="0" indent="0">
              <a:buNone/>
            </a:pPr>
            <a:r>
              <a:rPr lang="ar-SY" dirty="0"/>
              <a:t>الموافقة المستنيرة من الناحية الاخلاقية</a:t>
            </a:r>
            <a:endParaRPr lang="en-US" dirty="0"/>
          </a:p>
          <a:p>
            <a:r>
              <a:rPr lang="ar-SY" dirty="0"/>
              <a:t>تعني إعطاء المريض حريته في اختيار القرار، وأن يكون المريض جزء فاعل في العملية العلاجية واختيار العلاج، أي أن يكون المريض سيد نفسه في اتخاذ القرار بالعلاج أم لا.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B2A953-8BAF-D3B4-AF38-17C72587C86F}"/>
              </a:ext>
            </a:extLst>
          </p:cNvPr>
          <p:cNvSpPr txBox="1"/>
          <p:nvPr/>
        </p:nvSpPr>
        <p:spPr>
          <a:xfrm>
            <a:off x="430395" y="4482716"/>
            <a:ext cx="1040712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Y" dirty="0"/>
              <a:t>ينبثق مفهوم الموافقة المستنيرة عن مبدأ احترام استقلالية المريض، وهذا المبدأ هو أحد أهم المبادئ الأساسية الأربعة للأخلاقيات وهي:</a:t>
            </a:r>
            <a:endParaRPr lang="en-US" dirty="0"/>
          </a:p>
          <a:p>
            <a:pPr marL="342900" indent="-342900" algn="r" rtl="1">
              <a:buFont typeface="+mj-lt"/>
              <a:buAutoNum type="arabicPeriod"/>
            </a:pPr>
            <a:r>
              <a:rPr lang="ar-SY" dirty="0"/>
              <a:t>احترام الاستقلالية           </a:t>
            </a:r>
            <a:r>
              <a:rPr lang="en-US" dirty="0"/>
              <a:t>Autonomy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Y" dirty="0"/>
              <a:t>تغليب المنفعة             </a:t>
            </a:r>
            <a:r>
              <a:rPr lang="en-US" dirty="0"/>
              <a:t>Beneficence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Y" dirty="0"/>
              <a:t>تجنب الضرر       </a:t>
            </a:r>
            <a:r>
              <a:rPr lang="en-US" dirty="0"/>
              <a:t>Non maleficence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SY" dirty="0"/>
              <a:t>العدالة                          </a:t>
            </a:r>
            <a:r>
              <a:rPr lang="en-US" dirty="0"/>
              <a:t>Justice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79707B-E20A-3F20-73EA-386FAAE92972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2385816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249C661-D117-45E3-BBC5-388A647E5781}"/>
              </a:ext>
            </a:extLst>
          </p:cNvPr>
          <p:cNvSpPr txBox="1"/>
          <p:nvPr/>
        </p:nvSpPr>
        <p:spPr>
          <a:xfrm>
            <a:off x="-1739630" y="1301065"/>
            <a:ext cx="12191999" cy="49989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r>
              <a:rPr lang="ar-SY" dirty="0"/>
              <a:t>وهو أيضاً أحد أهم المفاهيم الأساسية الثلاثة للأخلاقيات:</a:t>
            </a:r>
            <a:endParaRPr lang="en-US" dirty="0"/>
          </a:p>
          <a:p>
            <a:r>
              <a:rPr lang="ar-SY" dirty="0"/>
              <a:t>أفضل الأولويات         </a:t>
            </a:r>
            <a:r>
              <a:rPr lang="en-US" dirty="0"/>
              <a:t> Best interests</a:t>
            </a:r>
            <a:r>
              <a:rPr lang="ar-SY" dirty="0"/>
              <a:t>  </a:t>
            </a:r>
            <a:endParaRPr lang="en-US" dirty="0"/>
          </a:p>
          <a:p>
            <a:r>
              <a:rPr lang="ar-SY" dirty="0"/>
              <a:t>الاستقلالية </a:t>
            </a:r>
            <a:r>
              <a:rPr lang="en-US" dirty="0"/>
              <a:t>Autonomy                      </a:t>
            </a:r>
          </a:p>
          <a:p>
            <a:r>
              <a:rPr lang="ar-SY" dirty="0"/>
              <a:t>الحقوق                          </a:t>
            </a:r>
            <a:r>
              <a:rPr lang="en-US" dirty="0"/>
              <a:t>Rights</a:t>
            </a:r>
          </a:p>
          <a:p>
            <a:pPr marL="0" indent="0">
              <a:buNone/>
            </a:pPr>
            <a:endParaRPr lang="en-US" dirty="0"/>
          </a:p>
          <a:p>
            <a:r>
              <a:rPr lang="ar-SY" dirty="0"/>
              <a:t>ويعتبر مبدأ احترام استقلالية المريض احد أهم مرتكزات الممارسة الطبية الأخلاقية:</a:t>
            </a:r>
            <a:endParaRPr lang="en-US" dirty="0"/>
          </a:p>
          <a:p>
            <a:r>
              <a:rPr lang="ar-SY" dirty="0"/>
              <a:t>التعاطف                 </a:t>
            </a:r>
            <a:r>
              <a:rPr lang="en-US" dirty="0"/>
              <a:t>compassion</a:t>
            </a:r>
          </a:p>
          <a:p>
            <a:r>
              <a:rPr lang="ar-SY" dirty="0"/>
              <a:t>الكفاءة</a:t>
            </a:r>
            <a:r>
              <a:rPr lang="en-US" dirty="0"/>
              <a:t>competence                         </a:t>
            </a:r>
          </a:p>
          <a:p>
            <a:r>
              <a:rPr lang="ar-SY" dirty="0"/>
              <a:t>احترام الاستقلالية          </a:t>
            </a:r>
            <a:r>
              <a:rPr lang="en-US" dirty="0"/>
              <a:t>Autonomy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CC39C0-F000-D917-565E-46365C8994EB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1245427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A91362-4501-43EF-97C5-6486FBD6E5A8}"/>
              </a:ext>
            </a:extLst>
          </p:cNvPr>
          <p:cNvSpPr txBox="1"/>
          <p:nvPr/>
        </p:nvSpPr>
        <p:spPr>
          <a:xfrm>
            <a:off x="-1382193" y="1839107"/>
            <a:ext cx="12191999" cy="33369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Y"/>
            </a:defPPr>
            <a:lvl1pPr marL="457200" indent="-457200" algn="r" rtl="1">
              <a:lnSpc>
                <a:spcPct val="200000"/>
              </a:lnSpc>
              <a:buFont typeface="Arial" panose="020B0604020202020204" pitchFamily="34" charset="0"/>
              <a:buChar char="•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</a:lstStyle>
          <a:p>
            <a:pPr marL="0" indent="0">
              <a:buNone/>
            </a:pPr>
            <a:r>
              <a:rPr lang="ar-SY" dirty="0"/>
              <a:t>ونلاحظ مما سبق أن الموافقة المستنيرة لها أساس أخلاقي وهي جوهر العلاقة بين الطبيب والمريض. وشروطها:</a:t>
            </a:r>
            <a:endParaRPr lang="en-US" dirty="0"/>
          </a:p>
          <a:p>
            <a:r>
              <a:rPr lang="ar-SY" dirty="0"/>
              <a:t> أن تكون مبلغة (الإفصاح) أي أن يتم إخبار المريض عن وضعه الصحي بشكل كامل.</a:t>
            </a:r>
            <a:endParaRPr lang="en-US" dirty="0"/>
          </a:p>
          <a:p>
            <a:r>
              <a:rPr lang="ar-SY" dirty="0"/>
              <a:t>  الفهم أي أن يتأكد الطبيب من فهم المريض للحقائق الطبية التي أفصح له عنها.</a:t>
            </a:r>
            <a:endParaRPr lang="en-US" dirty="0"/>
          </a:p>
          <a:p>
            <a:r>
              <a:rPr lang="ar-SY" dirty="0"/>
              <a:t> صادرة عن كفء(الأهلية) أي أن الشخص الذي أعطى الموافقة عمره فوق 18 سنة ويتمتع بقواه العقلية كاملة.</a:t>
            </a:r>
            <a:endParaRPr lang="en-US" dirty="0"/>
          </a:p>
          <a:p>
            <a:r>
              <a:rPr lang="ar-SY" dirty="0"/>
              <a:t> طوعية أي أن المريض يعطي موافقته برضى تام وبدون ضغط أو إكراه.</a:t>
            </a:r>
            <a:endParaRPr lang="en-US" dirty="0"/>
          </a:p>
          <a:p>
            <a:r>
              <a:rPr lang="ar-SY" dirty="0"/>
              <a:t>ويمكن التراجع عنها بأي وقت.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2E1612-97BD-83AA-80BB-E524257809A9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265083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3E3C07A-8EBF-403F-A468-9D356C132A67}"/>
              </a:ext>
            </a:extLst>
          </p:cNvPr>
          <p:cNvSpPr txBox="1"/>
          <p:nvPr/>
        </p:nvSpPr>
        <p:spPr>
          <a:xfrm>
            <a:off x="1158240" y="1348235"/>
            <a:ext cx="9717923" cy="49568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Y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الموافقة المستنيرة من الناحية القانونية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ar-SA" dirty="0">
                <a:latin typeface="Calibri" panose="020F0502020204030204" pitchFamily="34" charset="0"/>
              </a:rPr>
              <a:t>العلاقة بين المريض والطبيب </a:t>
            </a:r>
            <a:r>
              <a:rPr lang="ar-SY" dirty="0">
                <a:latin typeface="Calibri" panose="020F0502020204030204" pitchFamily="34" charset="0"/>
              </a:rPr>
              <a:t>هي علاقة</a:t>
            </a:r>
            <a:r>
              <a:rPr lang="ar-SA" dirty="0">
                <a:latin typeface="Calibri" panose="020F0502020204030204" pitchFamily="34" charset="0"/>
              </a:rPr>
              <a:t> عقدية (عقد مدني) والذي له ثلاثة أركان: الرضا، المحل، والسبب. والرضا يعني اتفاق إرادة الطرفين والتي تعني موافقة الطبيب </a:t>
            </a:r>
            <a:r>
              <a:rPr lang="ar-SY" dirty="0" err="1">
                <a:latin typeface="Calibri" panose="020F0502020204030204" pitchFamily="34" charset="0"/>
              </a:rPr>
              <a:t>وم</a:t>
            </a:r>
            <a:r>
              <a:rPr lang="ar-SA" dirty="0">
                <a:latin typeface="Calibri" panose="020F0502020204030204" pitchFamily="34" charset="0"/>
              </a:rPr>
              <a:t>وافقة المريض. وسنناقش القضايا المتعلقة ب</a:t>
            </a:r>
            <a:r>
              <a:rPr lang="ar-SY" dirty="0">
                <a:latin typeface="Calibri" panose="020F0502020204030204" pitchFamily="34" charset="0"/>
              </a:rPr>
              <a:t>م</a:t>
            </a:r>
            <a:r>
              <a:rPr lang="ar-SA" dirty="0">
                <a:latin typeface="Calibri" panose="020F0502020204030204" pitchFamily="34" charset="0"/>
              </a:rPr>
              <a:t>وافقة المريض فحتى تكون موافقة المريض صحيحة يجب توفر شروط الرضا الصحيح من الناحية القانونية وهي:</a:t>
            </a:r>
            <a:endParaRPr lang="en-US" dirty="0">
              <a:latin typeface="Calibri" panose="020F0502020204030204" pitchFamily="34" charset="0"/>
            </a:endParaRPr>
          </a:p>
          <a:p>
            <a:pPr marL="457200" lvl="0" indent="-457200" algn="r" rtl="1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dirty="0">
                <a:latin typeface="Calibri" panose="020F0502020204030204" pitchFamily="34" charset="0"/>
              </a:rPr>
              <a:t>لا يشوبه الغلط</a:t>
            </a:r>
            <a:endParaRPr lang="en-US" dirty="0">
              <a:latin typeface="Calibri" panose="020F0502020204030204" pitchFamily="34" charset="0"/>
            </a:endParaRPr>
          </a:p>
          <a:p>
            <a:pPr marL="457200" lvl="0" indent="-457200" algn="r" rtl="1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dirty="0">
                <a:latin typeface="Calibri" panose="020F0502020204030204" pitchFamily="34" charset="0"/>
              </a:rPr>
              <a:t>بدون إكراه</a:t>
            </a:r>
            <a:endParaRPr lang="en-US" dirty="0">
              <a:latin typeface="Calibri" panose="020F0502020204030204" pitchFamily="34" charset="0"/>
            </a:endParaRPr>
          </a:p>
          <a:p>
            <a:pPr marL="457200" lvl="0" indent="-457200" algn="r" rtl="1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dirty="0">
                <a:latin typeface="Calibri" panose="020F0502020204030204" pitchFamily="34" charset="0"/>
              </a:rPr>
              <a:t>بدون غش وتدليس</a:t>
            </a:r>
            <a:endParaRPr lang="en-US" dirty="0">
              <a:latin typeface="Calibri" panose="020F0502020204030204" pitchFamily="34" charset="0"/>
            </a:endParaRPr>
          </a:p>
          <a:p>
            <a:pPr marL="457200" lvl="0" indent="-457200" algn="r" rtl="1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ar-SA" dirty="0">
                <a:latin typeface="Calibri" panose="020F0502020204030204" pitchFamily="34" charset="0"/>
              </a:rPr>
              <a:t>بدون غبن استغلالي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6DD1308-356B-40A9-A61B-E95D0AC08A97}"/>
              </a:ext>
            </a:extLst>
          </p:cNvPr>
          <p:cNvCxnSpPr/>
          <p:nvPr/>
        </p:nvCxnSpPr>
        <p:spPr>
          <a:xfrm flipV="1">
            <a:off x="-1860884" y="-96253"/>
            <a:ext cx="0" cy="96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B6C9D0B-0786-0198-A6CB-321B0EDD3120}"/>
              </a:ext>
            </a:extLst>
          </p:cNvPr>
          <p:cNvSpPr txBox="1"/>
          <p:nvPr/>
        </p:nvSpPr>
        <p:spPr>
          <a:xfrm>
            <a:off x="7792681" y="328690"/>
            <a:ext cx="43993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Y" dirty="0">
                <a:cs typeface="DecoType Naskh" panose="02010400000000000000" pitchFamily="2" charset="-78"/>
              </a:rPr>
              <a:t>الموافقة المستنيرة بين الأخلاق والقانون</a:t>
            </a:r>
          </a:p>
        </p:txBody>
      </p:sp>
    </p:spTree>
    <p:extLst>
      <p:ext uri="{BB962C8B-B14F-4D97-AF65-F5344CB8AC3E}">
        <p14:creationId xmlns:p14="http://schemas.microsoft.com/office/powerpoint/2010/main" val="1550394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1038</Words>
  <Application>Microsoft Office PowerPoint</Application>
  <PresentationFormat>Widescreen</PresentationFormat>
  <Paragraphs>105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yamen dmsarkho</dc:creator>
  <cp:lastModifiedBy>Leen Bayrakdar</cp:lastModifiedBy>
  <cp:revision>53</cp:revision>
  <cp:lastPrinted>2022-11-16T09:37:51Z</cp:lastPrinted>
  <dcterms:created xsi:type="dcterms:W3CDTF">2022-06-02T15:31:20Z</dcterms:created>
  <dcterms:modified xsi:type="dcterms:W3CDTF">2022-12-07T12:48:46Z</dcterms:modified>
</cp:coreProperties>
</file>